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66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360DFB-9BF0-4D74-AAA3-EF46C49FBC44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1843A1-C593-4E03-8C10-80041EC5C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.docx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omanadvice.ru/kak-razvit-vnimanie-u-rebenka" TargetMode="External"/><Relationship Id="rId4" Type="http://schemas.openxmlformats.org/officeDocument/2006/relationships/hyperlink" Target="http://womanadvice.ru/associativnoe-myshleni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2060848"/>
            <a:ext cx="73448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4400" b="1" i="0" u="none" strike="noStrike" kern="1800" cap="none" spc="0" normalizeH="0" baseline="0" noProof="0" dirty="0" smtClean="0">
                <a:ln>
                  <a:noFill/>
                </a:ln>
                <a:solidFill>
                  <a:srgbClr val="BE1C22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      Мнемотехника </a:t>
            </a:r>
          </a:p>
          <a:p>
            <a:r>
              <a:rPr lang="ru-RU" sz="4400" b="1" kern="1800" dirty="0">
                <a:solidFill>
                  <a:srgbClr val="BE1C22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400" b="1" kern="1800" dirty="0" smtClean="0">
                <a:solidFill>
                  <a:srgbClr val="BE1C22"/>
                </a:solidFill>
                <a:latin typeface="Arial Black" pitchFamily="34" charset="0"/>
                <a:ea typeface="Times New Roman"/>
                <a:cs typeface="Times New Roman"/>
              </a:rPr>
              <a:t>                </a:t>
            </a:r>
            <a:r>
              <a:rPr kumimoji="0" lang="ru-RU" sz="4400" b="1" i="0" u="none" strike="noStrike" kern="1800" cap="none" spc="0" normalizeH="0" baseline="0" noProof="0" dirty="0" smtClean="0">
                <a:ln>
                  <a:noFill/>
                </a:ln>
                <a:solidFill>
                  <a:srgbClr val="BE1C22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в </a:t>
            </a:r>
          </a:p>
          <a:p>
            <a:r>
              <a:rPr lang="ru-RU" sz="4400" b="1" kern="1800" noProof="0" dirty="0" smtClean="0">
                <a:solidFill>
                  <a:srgbClr val="BE1C22"/>
                </a:solidFill>
                <a:latin typeface="Arial Black" pitchFamily="34" charset="0"/>
                <a:ea typeface="Times New Roman"/>
                <a:cs typeface="Times New Roman"/>
              </a:rPr>
              <a:t>       </a:t>
            </a:r>
            <a:r>
              <a:rPr kumimoji="0" lang="ru-RU" sz="4400" b="1" i="0" u="none" strike="noStrike" kern="1800" cap="none" spc="0" normalizeH="0" baseline="0" noProof="0" dirty="0" smtClean="0">
                <a:ln>
                  <a:noFill/>
                </a:ln>
                <a:solidFill>
                  <a:srgbClr val="BE1C22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детском саду.</a:t>
            </a:r>
          </a:p>
          <a:p>
            <a:endParaRPr lang="ru-RU" sz="4400" b="1" kern="1800" dirty="0">
              <a:solidFill>
                <a:srgbClr val="BE1C22"/>
              </a:solidFill>
              <a:latin typeface="Arial Black" pitchFamily="34" charset="0"/>
              <a:cs typeface="Times New Roman"/>
            </a:endParaRPr>
          </a:p>
          <a:p>
            <a:endParaRPr lang="ru-RU" sz="4400" b="1" kern="1800" dirty="0" smtClean="0">
              <a:solidFill>
                <a:srgbClr val="BE1C22"/>
              </a:solidFill>
              <a:latin typeface="Arial Black" pitchFamily="34" charset="0"/>
              <a:cs typeface="Times New Roman"/>
            </a:endParaRPr>
          </a:p>
          <a:p>
            <a:r>
              <a:rPr lang="ru-RU" b="1" kern="1800" dirty="0" smtClean="0">
                <a:solidFill>
                  <a:srgbClr val="BE1C22"/>
                </a:solidFill>
                <a:latin typeface="Arial Black" pitchFamily="34" charset="0"/>
                <a:cs typeface="Times New Roman"/>
              </a:rPr>
              <a:t>                  Консультация для воспитателей. 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278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684"/>
            <a:ext cx="9144000" cy="687968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899592" y="764704"/>
            <a:ext cx="7416824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Со временем, когда нужно выучить стихотворение или рассказать сказку, они сами начинают создавать простые </a:t>
            </a:r>
            <a:r>
              <a:rPr lang="ru-RU" b="1" dirty="0" err="1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мнемодорожки</a:t>
            </a:r>
            <a:r>
              <a:rPr lang="ru-RU" b="1" dirty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. Для ребенка это увлекательная игра, а не просто скучное заучивание.</a:t>
            </a:r>
            <a:endParaRPr lang="ru-RU" sz="2000" b="1" dirty="0">
              <a:solidFill>
                <a:prstClr val="black"/>
              </a:solidFill>
              <a:latin typeface="Helvetica" pitchFamily="34" charset="0"/>
              <a:ea typeface="Calibri"/>
              <a:cs typeface="Helvetica" pitchFamily="34" charset="0"/>
            </a:endParaRPr>
          </a:p>
          <a:p>
            <a:pPr lvl="0"/>
            <a:r>
              <a:rPr lang="ru-RU" b="1" dirty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Единственное предостережение — не следует перегружать малышей наплывом новой информации, не нужно заставлять запомнить как можно </a:t>
            </a:r>
            <a:r>
              <a:rPr lang="ru-RU" b="1" dirty="0" smtClean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больше.</a:t>
            </a:r>
          </a:p>
          <a:p>
            <a:pPr lvl="0"/>
            <a:endParaRPr lang="ru-RU" b="1" dirty="0">
              <a:solidFill>
                <a:srgbClr val="000000"/>
              </a:solidFill>
              <a:latin typeface="Helvetica" pitchFamily="34" charset="0"/>
              <a:ea typeface="Calibri"/>
              <a:cs typeface="Helvetica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1462842" y="3206409"/>
            <a:ext cx="5845462" cy="444649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9" y="3175620"/>
            <a:ext cx="590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  </a:t>
            </a:r>
            <a:r>
              <a:rPr lang="ru-RU" sz="2000" b="1" dirty="0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С   помощью   </a:t>
            </a:r>
            <a:r>
              <a:rPr lang="ru-RU" sz="2000" b="1" dirty="0" err="1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мнемотаблиц</a:t>
            </a:r>
            <a:r>
              <a:rPr lang="ru-RU" sz="2000" b="1" dirty="0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    можно:</a:t>
            </a:r>
            <a:endParaRPr lang="ru-RU" sz="2000" b="1" dirty="0">
              <a:solidFill>
                <a:schemeClr val="accent6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16984476"/>
              </p:ext>
            </p:extLst>
          </p:nvPr>
        </p:nvGraphicFramePr>
        <p:xfrm>
          <a:off x="899592" y="4653136"/>
          <a:ext cx="3513378" cy="1368151"/>
        </p:xfrm>
        <a:graphic>
          <a:graphicData uri="http://schemas.openxmlformats.org/presentationml/2006/ole">
            <p:oleObj spid="_x0000_s3082" name="Документ" r:id="rId5" imgW="6747641" imgH="2627343" progId="Word.Document.12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16016" y="4581128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</a:t>
            </a:r>
            <a:r>
              <a:rPr lang="ru-RU" b="1" dirty="0"/>
              <a:t>Мишка, мишка! Что с тобой?</a:t>
            </a:r>
            <a:br>
              <a:rPr lang="ru-RU" b="1" dirty="0"/>
            </a:br>
            <a:r>
              <a:rPr lang="ru-RU" b="1" dirty="0"/>
              <a:t>Почему ты спишь зимой?</a:t>
            </a:r>
            <a:br>
              <a:rPr lang="ru-RU" b="1" dirty="0"/>
            </a:br>
            <a:r>
              <a:rPr lang="ru-RU" b="1" dirty="0"/>
              <a:t>- Потому, что снег и лёд - </a:t>
            </a:r>
            <a:br>
              <a:rPr lang="ru-RU" b="1" dirty="0"/>
            </a:br>
            <a:r>
              <a:rPr lang="ru-RU" b="1" dirty="0"/>
              <a:t>Не малина и не мёд!</a:t>
            </a:r>
          </a:p>
        </p:txBody>
      </p:sp>
      <p:sp>
        <p:nvSpPr>
          <p:cNvPr id="10" name="Рамка 9"/>
          <p:cNvSpPr/>
          <p:nvPr/>
        </p:nvSpPr>
        <p:spPr>
          <a:xfrm>
            <a:off x="2627784" y="3964414"/>
            <a:ext cx="3456384" cy="472698"/>
          </a:xfrm>
          <a:prstGeom prst="fram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3964414"/>
            <a:ext cx="329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Разучивать стихотворения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139952" y="3651058"/>
            <a:ext cx="432048" cy="313356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074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42276" cy="68841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62068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Загадывать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и отгадывать загадки: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57313" y="1522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26581"/>
            <a:ext cx="2628292" cy="16560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5148064" y="2967335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206085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Сидит дед в шубу одет,</a:t>
            </a:r>
          </a:p>
          <a:p>
            <a:pPr lvl="0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его раздевает, тот слезы проливает.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(Лук)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195736" y="836712"/>
            <a:ext cx="4248472" cy="529208"/>
          </a:xfrm>
          <a:prstGeom prst="fram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1115616" y="3442072"/>
            <a:ext cx="7272808" cy="490984"/>
          </a:xfrm>
          <a:prstGeom prst="fram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7" y="3476237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Пересказывать, составлять рассказы, описывать предметы: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106" name="Picture 10" descr="D:\РАЗВИТИЕ РЕЧИ\МНЕМОТАБЛИЦЫ\РАССКАЖИ КА\getImage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18722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РАЗВИТИЕ РЕЧИ\МНЕМОТАБЛИЦЫ\Алгоритм рассказов\get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231897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РАЗВИТИЕ РЕЧИ\МНЕМОТАБЛИЦЫ\Алгоритм рассказов\image (39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217150"/>
            <a:ext cx="2263987" cy="16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243490" y="1341488"/>
            <a:ext cx="292506" cy="385093"/>
          </a:xfrm>
          <a:prstGeom prst="downArrow">
            <a:avLst>
              <a:gd name="adj1" fmla="val 50000"/>
              <a:gd name="adj2" fmla="val 5688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67944" y="3933056"/>
            <a:ext cx="351092" cy="36004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160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7340"/>
            <a:ext cx="9144000" cy="69353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7560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Овладение приемами работы с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мнемотаблицами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значительно сокращает время обучения и одновременно решает задачи, направленные на: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• развитие основных психических процессов — памяти,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внимания, образного мышления;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• перекодирование информации, т. е. преобразование из абстрактных символов в образы;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•помогает дошкольнику строить фразы, которые выстраиваются в законченный текст или стихотворение</a:t>
            </a:r>
            <a:endParaRPr lang="ru-RU" sz="1400" b="1" dirty="0" smtClean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 </a:t>
            </a:r>
            <a:endParaRPr lang="ru-RU" sz="1400" b="1" dirty="0" smtClean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Развивает графические навыки.</a:t>
            </a:r>
            <a:endParaRPr lang="ru-RU" sz="1400" b="1" dirty="0" smtClean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 </a:t>
            </a:r>
            <a:endParaRPr lang="ru-RU" sz="1400" b="1" dirty="0" smtClean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 </a:t>
            </a:r>
            <a:endParaRPr lang="ru-RU" sz="1400" b="1" dirty="0" smtClean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 indent="449580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Таким образом, решая проблемы речевого развития дошкольников я рекомендую педагогам использовать методику мнемотехники.</a:t>
            </a:r>
            <a:endParaRPr lang="ru-RU" sz="1400" b="1" dirty="0">
              <a:effectLst/>
              <a:latin typeface="Helvetica" pitchFamily="34" charset="0"/>
              <a:ea typeface="Calibri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6221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493"/>
            <a:ext cx="9144000" cy="6809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29309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</a:rPr>
              <a:t>Спасибо за внимание!</a:t>
            </a:r>
            <a:endParaRPr lang="ru-RU" sz="3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085184"/>
            <a:ext cx="5266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5"/>
              </a:solidFill>
            </a:endParaRPr>
          </a:p>
          <a:p>
            <a:endParaRPr lang="ru-RU" b="1" dirty="0">
              <a:solidFill>
                <a:schemeClr val="accent5"/>
              </a:solidFill>
            </a:endParaRPr>
          </a:p>
          <a:p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301208"/>
            <a:ext cx="51941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2816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2351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83671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Древнегреческую покровительницу памяти, рассуждений и всех названий звали Мнемозина, именно это имя ложится в основу многих определений, связанных с запоминанием. На сегодняшний день стало популярно такое направление как мнемотехника для развития детей.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 Метод основан на визуальном восприятии информации с возможностью последующего ее воспроизведения с помощью изображений.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26876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endParaRPr lang="ru-RU" sz="2400" b="1" dirty="0" smtClean="0">
              <a:solidFill>
                <a:srgbClr val="0070C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780928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К.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Д.Ушинский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 писал: “Учите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лету”</a:t>
            </a: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Так как наглядный материал у дошкольников усваивается лучше, использование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мнемотаблиц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в образовательной деятельности по развитию связной речи, позволяет детям эффективнее воспринимать и перерабатывать зрительную информацию, сохранять и воспроизводить её. Особенность методики – применение не изображения предметов, а символов. Данная методика значительно облегчает детям поиск и запоминание слов.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143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980728"/>
            <a:ext cx="7776864" cy="461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25"/>
              </a:spcBef>
              <a:spcAft>
                <a:spcPts val="525"/>
              </a:spcAft>
            </a:pPr>
            <a:r>
              <a:rPr lang="ru-RU" b="1" dirty="0" smtClean="0">
                <a:solidFill>
                  <a:srgbClr val="BE1C22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    </a:t>
            </a:r>
            <a:r>
              <a:rPr lang="ru-RU" sz="2000" b="1" dirty="0" smtClean="0">
                <a:solidFill>
                  <a:srgbClr val="BE1C22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Для чего нужна мнемотехника дошкольникам?</a:t>
            </a:r>
            <a:endParaRPr lang="ru-RU" sz="2000" b="1" dirty="0" smtClean="0">
              <a:effectLst/>
              <a:latin typeface="Arial Black" pitchFamily="34" charset="0"/>
              <a:ea typeface="Calibri"/>
              <a:cs typeface="Times New Roman"/>
            </a:endParaRPr>
          </a:p>
          <a:p>
            <a:pPr indent="9525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                  Актуальность мнемотехники для дошкольников обусловлена тем, что как раз в этом возрасте у детей пре-обладает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не стоит. Мнемотехника для дошкольников как раз помогает упростить процесс запоминания, 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развить </a:t>
            </a:r>
            <a:r>
              <a:rPr lang="ru-RU" b="1" dirty="0" smtClean="0">
                <a:solidFill>
                  <a:srgbClr val="0070C0"/>
                </a:solidFill>
                <a:effectLst/>
                <a:latin typeface="Helvetica"/>
                <a:ea typeface="Times New Roman"/>
                <a:cs typeface="Times New Roman"/>
              </a:rPr>
              <a:t> </a:t>
            </a:r>
            <a:r>
              <a:rPr lang="ru-RU" b="1" u="sng" dirty="0" smtClean="0">
                <a:solidFill>
                  <a:srgbClr val="0070C0"/>
                </a:solidFill>
                <a:effectLst/>
                <a:latin typeface="Helvetica"/>
                <a:ea typeface="Times New Roman"/>
                <a:cs typeface="Times New Roman"/>
                <a:hlinkClick r:id="rId4"/>
              </a:rPr>
              <a:t>ассоциативное мышление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 и воображение, </a:t>
            </a:r>
            <a:r>
              <a:rPr lang="ru-RU" b="1" u="sng" dirty="0" smtClean="0">
                <a:solidFill>
                  <a:srgbClr val="0070C0"/>
                </a:solidFill>
                <a:effectLst/>
                <a:latin typeface="Helvetica"/>
                <a:ea typeface="Times New Roman"/>
                <a:cs typeface="Times New Roman"/>
                <a:hlinkClick r:id="rId5"/>
              </a:rPr>
              <a:t>повысить внимательность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. Более того приемы мнемотехники в результате грамотной работы воспитателя приводят к обогащению словарного запаса и формированию связной речи.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279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1" y="0"/>
            <a:ext cx="91805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416824" cy="4942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25"/>
              </a:spcBef>
              <a:spcAft>
                <a:spcPts val="525"/>
              </a:spcAft>
            </a:pPr>
            <a:r>
              <a:rPr lang="ru-RU" sz="2000" b="1" dirty="0" smtClean="0">
                <a:solidFill>
                  <a:srgbClr val="BE1C22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Как применять мнемотехнику в детском саду?</a:t>
            </a:r>
            <a:endParaRPr lang="ru-RU" sz="2000" b="1" dirty="0" smtClean="0">
              <a:effectLst/>
              <a:latin typeface="Arial Black" pitchFamily="34" charset="0"/>
              <a:ea typeface="Calibri"/>
              <a:cs typeface="Times New Roman"/>
            </a:endParaRPr>
          </a:p>
          <a:p>
            <a:endParaRPr lang="ru-RU" b="1" dirty="0" smtClean="0">
              <a:solidFill>
                <a:srgbClr val="000000"/>
              </a:solidFill>
              <a:effectLst/>
              <a:latin typeface="Helvetica"/>
              <a:ea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Мнемотехника в детском саду, как результативный метод запоминания, обычно осваивается на простых примерах. Для начала детей знакомят с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мнемоквадратами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– понятными изо-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бражениями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, которые обозначают одно слово,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словосочета-ние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, его характеристики или простое предложение.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/>
              </a:rPr>
              <a:t>       </a:t>
            </a:r>
          </a:p>
          <a:p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      Затем воспитатель усложняет занятия, демонстрируя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мнемодорожки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– это уже квадрат из трёх - четырех картинок, по которым можно составить небольшой рассказ в 2-3 предложения.</a:t>
            </a: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</a:t>
            </a: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  И, наконец, самая сложная структура – это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мнемотаблицы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.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Они представляют собой изображения основных звеньев, в том числе схематические, по которым можно запомнить и воспроизвести целый рассказ или даже стихотворение.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205262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97"/>
            <a:ext cx="9144000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827584" y="908720"/>
            <a:ext cx="3528392" cy="522348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Мнемоквадрат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4572995" y="2060848"/>
            <a:ext cx="3672408" cy="558352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немодорожка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899592" y="3212977"/>
            <a:ext cx="3528392" cy="504056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немотаблица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festival.1september.ru/articles/500347/img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35330"/>
            <a:ext cx="1224136" cy="10093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http://festival.1september.ru/articles/500347/img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240360" cy="10081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http://festival.1september.ru/articles/500347/img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3240361" cy="16561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8314125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463855"/>
            <a:ext cx="7704856" cy="63571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9525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Первоначально таблицы составляют воспитатели, родители, потом к этому процессу можно подключить и ребенка, таким образом, мнемотехника повлияет не только на развитие памяти, но и на фантазию, визуализацию образов ребенком. Основные приемы </a:t>
            </a:r>
            <a:r>
              <a:rPr lang="ru-RU" b="1" dirty="0" smtClean="0">
                <a:solidFill>
                  <a:srgbClr val="BE1C22"/>
                </a:solidFill>
                <a:effectLst/>
                <a:latin typeface="Arial"/>
                <a:ea typeface="Times New Roman"/>
                <a:cs typeface="Times New Roman"/>
              </a:rPr>
              <a:t>запоминания мнемотехники основаны на ассоциациях, логическом мышлении, наблюдательности.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BE1C22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BE1C22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b="1" u="sng" dirty="0" smtClean="0">
                <a:solidFill>
                  <a:schemeClr val="accent6"/>
                </a:solidFill>
                <a:effectLst/>
                <a:latin typeface="Helvetica"/>
                <a:ea typeface="Times New Roman"/>
                <a:cs typeface="Times New Roman"/>
              </a:rPr>
              <a:t>Примеры мнемотехники: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Helvetica" pitchFamily="34" charset="0"/>
                <a:ea typeface="Calibri"/>
                <a:cs typeface="Helvetica" pitchFamily="34" charset="0"/>
              </a:rPr>
              <a:t> </a:t>
            </a:r>
            <a:r>
              <a:rPr lang="ru-RU" b="1" dirty="0" smtClean="0">
                <a:latin typeface="Helvetica" pitchFamily="34" charset="0"/>
                <a:ea typeface="Calibri"/>
                <a:cs typeface="Helvetica" pitchFamily="34" charset="0"/>
              </a:rPr>
              <a:t>     1.</a:t>
            </a:r>
            <a:r>
              <a:rPr lang="ru-RU" b="1" dirty="0" smtClean="0">
                <a:effectLst/>
                <a:latin typeface="Helvetica" pitchFamily="34" charset="0"/>
                <a:ea typeface="Calibri"/>
                <a:cs typeface="Helvetica" pitchFamily="34" charset="0"/>
              </a:rPr>
              <a:t>Приведу  широко известную мнемоническую фразу или слова. Конечно, всем с детства хорошо известна фраза, задаю-</a:t>
            </a:r>
            <a:r>
              <a:rPr lang="ru-RU" b="1" dirty="0" err="1" smtClean="0">
                <a:effectLst/>
                <a:latin typeface="Helvetica" pitchFamily="34" charset="0"/>
                <a:ea typeface="Calibri"/>
                <a:cs typeface="Helvetica" pitchFamily="34" charset="0"/>
              </a:rPr>
              <a:t>щая</a:t>
            </a:r>
            <a:r>
              <a:rPr lang="ru-RU" b="1" dirty="0" smtClean="0">
                <a:effectLst/>
                <a:latin typeface="Helvetica" pitchFamily="34" charset="0"/>
                <a:ea typeface="Calibri"/>
                <a:cs typeface="Helvetica" pitchFamily="34" charset="0"/>
              </a:rPr>
              <a:t> порядок цветов спектра: "Каждый Охотник Желает Знать Где Сидит Фазан".</a:t>
            </a:r>
            <a:endParaRPr lang="ru-RU" b="1" u="sng" dirty="0">
              <a:solidFill>
                <a:schemeClr val="accent6"/>
              </a:solidFill>
              <a:latin typeface="Helvetica" pitchFamily="34" charset="0"/>
              <a:ea typeface="Calibri"/>
              <a:cs typeface="Helvetica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accent6"/>
                </a:solidFill>
                <a:latin typeface="Helvetica"/>
                <a:ea typeface="Times New Roman"/>
                <a:cs typeface="Times New Roman"/>
              </a:rPr>
              <a:t>      </a:t>
            </a:r>
            <a:r>
              <a:rPr lang="ru-RU" b="1" dirty="0" smtClean="0">
                <a:latin typeface="Helvetica"/>
                <a:ea typeface="Times New Roman"/>
                <a:cs typeface="Times New Roman"/>
              </a:rPr>
              <a:t>2.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Примером мнемотехники в ДОУ могут быть таблицы, построенные на изображении последовательности процессов умывания, мытья рук, </a:t>
            </a:r>
            <a:r>
              <a:rPr lang="ru-RU" b="1" dirty="0" smtClean="0">
                <a:solidFill>
                  <a:schemeClr val="accent6"/>
                </a:solidFill>
                <a:effectLst/>
                <a:latin typeface="Helvetica"/>
                <a:ea typeface="Times New Roman"/>
                <a:cs typeface="Times New Roman"/>
              </a:rPr>
              <a:t>одевания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, сервировки </a:t>
            </a:r>
            <a:r>
              <a:rPr lang="ru-RU" b="1" dirty="0" smtClean="0">
                <a:effectLst/>
                <a:latin typeface="Helvetica"/>
                <a:ea typeface="Times New Roman"/>
                <a:cs typeface="Times New Roman"/>
              </a:rPr>
              <a:t>стола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b="1" dirty="0">
              <a:solidFill>
                <a:srgbClr val="000000"/>
              </a:solidFill>
              <a:latin typeface="Helvetica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b="1" dirty="0" smtClean="0">
              <a:solidFill>
                <a:srgbClr val="000000"/>
              </a:solidFill>
              <a:effectLst/>
              <a:latin typeface="Helvetica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b="1" dirty="0">
              <a:solidFill>
                <a:srgbClr val="000000"/>
              </a:solidFill>
              <a:latin typeface="Helvetica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                                        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95250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Мнемотехника в детском саду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04759"/>
            <a:ext cx="1436216" cy="10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CХЕМЫ\get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660" y="5004759"/>
            <a:ext cx="1441432" cy="10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ХЕМЫ\getImage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04759"/>
            <a:ext cx="1386372" cy="10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7918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764704"/>
            <a:ext cx="777686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 </a:t>
            </a:r>
          </a:p>
          <a:p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Маленькому 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ребенку сложно запомнить весь алгоритм действий, придуманный взрослыми, поэтому наглядные картинки, 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расшифрованные 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на занятиях и самостоятельно пересказанные, позволят ребенку, каждый раз подходя к умывальнику или шкафчику с вещами, легко воспроизвести этапы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.</a:t>
            </a:r>
          </a:p>
          <a:p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             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Times New Roman"/>
                <a:cs typeface="Helvetica" pitchFamily="34" charset="0"/>
              </a:rPr>
              <a:t>Как и  любая работа, мнемотехника строится от простого к сложному.  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Работа с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мнемотаблицей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состоит из нескольких этапов: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 Этап 1. Рассматривание таблицы и разбор того, что на ней изображено.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       Этап 2. Осуществляется так называемое перекодирование информации, т.е. преобразование из абстрактных символов в образы.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       Этап 3. После перекодирования осуществляется пересказ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сказки с опорой на символы (образы), т.е. происходит отработка метода запоминания.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6977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18" y="9013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5596" y="865340"/>
            <a:ext cx="7884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Этап 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4. Делается графическая зарисовка </a:t>
            </a: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</a:t>
            </a:r>
            <a:r>
              <a:rPr lang="ru-RU" b="1" dirty="0" err="1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мнемотаблицы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.</a:t>
            </a:r>
            <a:b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  Этап 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5. Каждая таблица может быть воспроизведена ребенком при ее показе ему. При воспроизведении сказки основной упор делается на изображение главных героев. </a:t>
            </a:r>
            <a:endParaRPr lang="ru-RU" b="1" dirty="0" smtClean="0">
              <a:solidFill>
                <a:srgbClr val="000000"/>
              </a:solidFill>
              <a:latin typeface="Helvetica" pitchFamily="34" charset="0"/>
              <a:ea typeface="Calibri"/>
              <a:cs typeface="Helvetica" pitchFamily="34" charset="0"/>
            </a:endParaRP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   Детям 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задают вопросы: «Какая сказка «спряталась» в таблице? Про кого эта сказка?».</a:t>
            </a:r>
            <a:b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</a:br>
            <a:endParaRPr lang="ru-RU" b="1" dirty="0">
              <a:solidFill>
                <a:srgbClr val="000000"/>
              </a:solidFill>
              <a:latin typeface="Helvetica" pitchFamily="34" charset="0"/>
              <a:ea typeface="Times New Roman"/>
              <a:cs typeface="Helvetic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035" y="2762516"/>
            <a:ext cx="2012789" cy="1818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762516"/>
            <a:ext cx="1944216" cy="1746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762516"/>
            <a:ext cx="2088232" cy="16745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2551837"/>
            <a:ext cx="73808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437112"/>
            <a:ext cx="73808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Helvetica" pitchFamily="34" charset="0"/>
              </a:rPr>
              <a:t>         </a:t>
            </a: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Что 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является опорным в таблице? Опорным в таблице является изображения главных героев сказки, через которые идет осознание происходящего в ней, понимание самой сказки, содержания, которое «завязано» вокруг ее главных героев</a:t>
            </a: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.</a:t>
            </a:r>
          </a:p>
          <a:p>
            <a:pPr lvl="0"/>
            <a:endParaRPr lang="ru-RU" b="1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0890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836712"/>
            <a:ext cx="7704856" cy="490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     Для 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детей младшего и среднего возраста </a:t>
            </a:r>
            <a:r>
              <a:rPr lang="ru-RU" b="1" dirty="0" err="1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мнемотаблицы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необходимо делать цветные, так как у детей быстрее в памяти остаются отдельные образы: лиса — рыжая плутовка, цыплята — желтого цвета, у петушка — хохолок красного цвета, мышка — серая, елочка — зеленая, солнышко — желтое и красное (теплое) и другие образы.</a:t>
            </a:r>
          </a:p>
          <a:p>
            <a:pPr lvl="0"/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  Что можно изображать в таблице? В таблице схематически возможно изображение персонажей сказки, явлений природы, некоторых действий, то есть можно изобразить все то, что вы посчитаете нужным отразить в данной таблице. Но изобразить </a:t>
            </a:r>
            <a:r>
              <a:rPr lang="ru-RU" b="1" dirty="0" smtClean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т</a:t>
            </a: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ак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, чтобы нарисованное было понятно детям.</a:t>
            </a:r>
          </a:p>
          <a:p>
            <a:pPr lvl="0" algn="just" fontAlgn="base">
              <a:spcBef>
                <a:spcPts val="750"/>
              </a:spcBef>
              <a:spcAft>
                <a:spcPts val="750"/>
              </a:spcAft>
            </a:pPr>
            <a:r>
              <a:rPr lang="ru-RU" b="1" dirty="0" smtClean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        Все </a:t>
            </a:r>
            <a:r>
              <a:rPr lang="ru-RU" b="1" dirty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техники мнемоники для детей должны подаваться в виде игры. Очень важно правильно и точно подбирать рисунки и символы для таблиц, а изображения должны быть понятны и не вызывать у ребенка отрицательных ассоциаций. Сначала дети учатся узнавать и запоминать информацию при помощи готовых таблиц.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8595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338</TotalTime>
  <Words>808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</dc:creator>
  <cp:lastModifiedBy>Admin</cp:lastModifiedBy>
  <cp:revision>30</cp:revision>
  <dcterms:created xsi:type="dcterms:W3CDTF">2017-01-07T13:56:50Z</dcterms:created>
  <dcterms:modified xsi:type="dcterms:W3CDTF">2024-12-10T13:19:26Z</dcterms:modified>
</cp:coreProperties>
</file>